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4D58B-153C-4801-94C3-FD0937880DD8}" type="datetimeFigureOut">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749D4-1E44-45A3-BF22-4D9E8CF2A0CB}" type="slidenum">
              <a:rPr lang="en-US" smtClean="0"/>
              <a:t>‹#›</a:t>
            </a:fld>
            <a:endParaRPr lang="en-US"/>
          </a:p>
        </p:txBody>
      </p:sp>
    </p:spTree>
    <p:extLst>
      <p:ext uri="{BB962C8B-B14F-4D97-AF65-F5344CB8AC3E}">
        <p14:creationId xmlns:p14="http://schemas.microsoft.com/office/powerpoint/2010/main" val="493851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84D58B-153C-4801-94C3-FD0937880DD8}" type="datetimeFigureOut">
              <a:rPr lang="en-US" smtClean="0"/>
              <a:t>7/6/2021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8749D4-1E44-45A3-BF22-4D9E8CF2A0CB}" type="slidenum">
              <a:rPr lang="en-US" smtClean="0"/>
              <a:t>‹#›</a:t>
            </a:fld>
            <a:endParaRPr lang="en-US"/>
          </a:p>
        </p:txBody>
      </p:sp>
    </p:spTree>
    <p:extLst>
      <p:ext uri="{BB962C8B-B14F-4D97-AF65-F5344CB8AC3E}">
        <p14:creationId xmlns:p14="http://schemas.microsoft.com/office/powerpoint/2010/main" val="23587374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000" b="1" smtClean="0">
                <a:solidFill>
                  <a:srgbClr val="002060"/>
                </a:solidFill>
                <a:latin typeface="Times New Roman" panose="02020603050405020304" pitchFamily="18" charset="0"/>
                <a:cs typeface="Times New Roman" panose="02020603050405020304" pitchFamily="18" charset="0"/>
              </a:rPr>
              <a:t>ADDRESSING FAILURE OF CANAL EMBANKMENTS IN SWELLING SOILS : A CASE STUDY OF SARDAR SAROVAR PROJECT</a:t>
            </a:r>
            <a:endParaRPr lang="en-US" altLang="en-US" sz="2000" b="1"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3657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PROCESS OF  DEVELOPMENT OF PROBLEM</a:t>
            </a:r>
            <a:endParaRPr lang="en-US" sz="2800" dirty="0" smtClean="0">
              <a:solidFill>
                <a:schemeClr val="accent6">
                  <a:lumMod val="50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810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CONSIDERATION OF ALTERNATIVE SOLUTIONS</a:t>
            </a:r>
            <a:endParaRPr lang="en-US" altLang="en-US" sz="2800"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3839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CONSIDERATION OF ALTERNATIVE SOLUTIONS</a:t>
            </a:r>
            <a:endParaRPr lang="en-US" altLang="en-US" sz="28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811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CONSIDERATION OF ALTERNATIVE SOLUTIONS</a:t>
            </a:r>
            <a:endParaRPr lang="en-US" altLang="en-US" sz="2800"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2159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sz="2800" b="1" smtClean="0">
                <a:solidFill>
                  <a:srgbClr val="002060"/>
                </a:solidFill>
                <a:latin typeface="Times New Roman" pitchFamily="18" charset="0"/>
                <a:cs typeface="Times New Roman" pitchFamily="18" charset="0"/>
              </a:rPr>
              <a:t>IN SOME APPLICATIONS GEMEMBRANE IS USED AS A BARRIER BETWEEN WATER AND SOIL</a:t>
            </a:r>
            <a:br>
              <a:rPr lang="en-US" sz="2800" b="1" smtClean="0">
                <a:solidFill>
                  <a:srgbClr val="002060"/>
                </a:solidFill>
                <a:latin typeface="Times New Roman" pitchFamily="18" charset="0"/>
                <a:cs typeface="Times New Roman" pitchFamily="18" charset="0"/>
              </a:rPr>
            </a:br>
            <a:r>
              <a:rPr lang="en-US" sz="2800" b="1" smtClean="0">
                <a:solidFill>
                  <a:srgbClr val="002060"/>
                </a:solidFill>
                <a:latin typeface="Times New Roman" pitchFamily="18" charset="0"/>
                <a:cs typeface="Times New Roman" pitchFamily="18" charset="0"/>
              </a:rPr>
              <a:t/>
            </a:r>
            <a:br>
              <a:rPr lang="en-US" sz="2800" b="1" smtClean="0">
                <a:solidFill>
                  <a:srgbClr val="002060"/>
                </a:solidFill>
                <a:latin typeface="Times New Roman" pitchFamily="18" charset="0"/>
                <a:cs typeface="Times New Roman" pitchFamily="18" charset="0"/>
              </a:rPr>
            </a:br>
            <a:r>
              <a:rPr lang="en-US" sz="2800" b="1" smtClean="0">
                <a:solidFill>
                  <a:srgbClr val="C00000"/>
                </a:solidFill>
                <a:latin typeface="Times New Roman" pitchFamily="18" charset="0"/>
                <a:cs typeface="Times New Roman" pitchFamily="18" charset="0"/>
              </a:rPr>
              <a:t>IN THIS APPLICATION GEOMEMBRANE IS SUPPOSED TO BEHAVE AS A STRUCTURAL ELELEMENT </a:t>
            </a:r>
            <a:r>
              <a:rPr lang="en-US" sz="2800" b="1" smtClean="0">
                <a:solidFill>
                  <a:srgbClr val="002060"/>
                </a:solidFill>
                <a:latin typeface="Times New Roman" pitchFamily="18" charset="0"/>
                <a:cs typeface="Times New Roman" pitchFamily="18" charset="0"/>
              </a:rPr>
              <a:t/>
            </a:r>
            <a:br>
              <a:rPr lang="en-US" sz="2800" b="1" smtClean="0">
                <a:solidFill>
                  <a:srgbClr val="002060"/>
                </a:solidFill>
                <a:latin typeface="Times New Roman" pitchFamily="18" charset="0"/>
                <a:cs typeface="Times New Roman" pitchFamily="18" charset="0"/>
              </a:rPr>
            </a:br>
            <a:r>
              <a:rPr lang="en-US" sz="2800" b="1" smtClean="0">
                <a:solidFill>
                  <a:srgbClr val="002060"/>
                </a:solidFill>
                <a:latin typeface="Times New Roman" pitchFamily="18" charset="0"/>
                <a:cs typeface="Times New Roman" pitchFamily="18" charset="0"/>
              </a:rPr>
              <a:t/>
            </a:r>
            <a:br>
              <a:rPr lang="en-US" sz="2800" b="1" smtClean="0">
                <a:solidFill>
                  <a:srgbClr val="002060"/>
                </a:solidFill>
                <a:latin typeface="Times New Roman" pitchFamily="18" charset="0"/>
                <a:cs typeface="Times New Roman" pitchFamily="18" charset="0"/>
              </a:rPr>
            </a:br>
            <a:r>
              <a:rPr lang="en-US" sz="2800" b="1" smtClean="0">
                <a:solidFill>
                  <a:schemeClr val="accent5">
                    <a:lumMod val="75000"/>
                  </a:schemeClr>
                </a:solidFill>
                <a:latin typeface="Times New Roman" pitchFamily="18" charset="0"/>
                <a:cs typeface="Times New Roman" pitchFamily="18" charset="0"/>
              </a:rPr>
              <a:t>SELECTION OF RIGHT MATERIAL AND RIGHT PROPERTIES IS IMPORTANT</a:t>
            </a:r>
            <a:endParaRPr lang="en-US" sz="2800" dirty="0" smtClean="0">
              <a:solidFill>
                <a:schemeClr val="accent5">
                  <a:lumMod val="75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948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CONSIDERATION OF ALTERNATIVE SOLUTIONS</a:t>
            </a:r>
            <a:endParaRPr lang="en-US" altLang="en-US" sz="2800"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621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TECHNO-ECONOMIC EVALUATION OF VARIOUS ALTERNATIVES </a:t>
            </a:r>
            <a:endParaRPr lang="en-US" altLang="en-US" sz="2800"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4407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C00000"/>
                </a:solidFill>
                <a:latin typeface="Times New Roman" panose="02020603050405020304" pitchFamily="18" charset="0"/>
                <a:cs typeface="Times New Roman" panose="02020603050405020304" pitchFamily="18" charset="0"/>
              </a:rPr>
              <a:t>COMPARISON OF DIFFERENT GEOMEMBRANES </a:t>
            </a:r>
            <a:endParaRPr lang="en-US" altLang="en-US" sz="2800" smtClean="0">
              <a:solidFill>
                <a:srgbClr val="C0000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303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C00000"/>
                </a:solidFill>
                <a:latin typeface="Times New Roman" panose="02020603050405020304" pitchFamily="18" charset="0"/>
                <a:cs typeface="Times New Roman" panose="02020603050405020304" pitchFamily="18" charset="0"/>
              </a:rPr>
              <a:t>COMPARISON OF DIFFERENT GEOMEMBRANES </a:t>
            </a:r>
            <a:endParaRPr lang="en-US" altLang="en-US" sz="2800" smtClean="0">
              <a:solidFill>
                <a:srgbClr val="C0000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454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70C0"/>
                </a:solidFill>
                <a:latin typeface="Times New Roman" panose="02020603050405020304" pitchFamily="18" charset="0"/>
                <a:cs typeface="Times New Roman" panose="02020603050405020304" pitchFamily="18" charset="0"/>
              </a:rPr>
              <a:t>EXPERIENCES OF EXECUTION, OBSERVATIONS AND FINDINGS</a:t>
            </a:r>
            <a:endParaRPr lang="en-US" altLang="en-US" sz="2800" smtClean="0">
              <a:solidFill>
                <a:srgbClr val="0070C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9650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CONTEXTUAL BACKGROUIND</a:t>
            </a:r>
            <a:endParaRPr lang="en-US" altLang="en-US" sz="2800"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sz="2800" b="1" smtClean="0">
                <a:solidFill>
                  <a:srgbClr val="C00000"/>
                </a:solidFill>
                <a:latin typeface="Times New Roman" pitchFamily="18" charset="0"/>
                <a:cs typeface="Times New Roman" pitchFamily="18" charset="0"/>
              </a:rPr>
              <a:t>INCREASED THICKNESS OF LDPE AND HDPE MEANS LARGE COST AND HEAVY WEIGHT TO HANDLE ON SITE AND DIFFICULTIES IN HEAT WELDING AND CHAMFERING AT CORNERS </a:t>
            </a:r>
            <a:br>
              <a:rPr lang="en-US" sz="2800" b="1" smtClean="0">
                <a:solidFill>
                  <a:srgbClr val="C00000"/>
                </a:solidFill>
                <a:latin typeface="Times New Roman" pitchFamily="18" charset="0"/>
                <a:cs typeface="Times New Roman" pitchFamily="18" charset="0"/>
              </a:rPr>
            </a:br>
            <a:r>
              <a:rPr lang="en-US" sz="2800" b="1" smtClean="0">
                <a:solidFill>
                  <a:srgbClr val="C00000"/>
                </a:solidFill>
                <a:latin typeface="Times New Roman" pitchFamily="18" charset="0"/>
                <a:cs typeface="Times New Roman" pitchFamily="18" charset="0"/>
              </a:rPr>
              <a:t/>
            </a:r>
            <a:br>
              <a:rPr lang="en-US" sz="2800" b="1" smtClean="0">
                <a:solidFill>
                  <a:srgbClr val="C00000"/>
                </a:solidFill>
                <a:latin typeface="Times New Roman" pitchFamily="18" charset="0"/>
                <a:cs typeface="Times New Roman" pitchFamily="18" charset="0"/>
              </a:rPr>
            </a:br>
            <a:r>
              <a:rPr lang="en-US" sz="2800" b="1" smtClean="0">
                <a:solidFill>
                  <a:schemeClr val="accent5">
                    <a:lumMod val="75000"/>
                  </a:schemeClr>
                </a:solidFill>
                <a:latin typeface="Times New Roman" pitchFamily="18" charset="0"/>
                <a:cs typeface="Times New Roman" pitchFamily="18" charset="0"/>
              </a:rPr>
              <a:t>SMOOTH SURFACE OF LDPE AND HDPE AN ANOTHER PROBLEM FOR LINING</a:t>
            </a:r>
            <a:r>
              <a:rPr lang="en-US" sz="2800" b="1" smtClean="0">
                <a:solidFill>
                  <a:srgbClr val="C00000"/>
                </a:solidFill>
                <a:latin typeface="Times New Roman" pitchFamily="18" charset="0"/>
                <a:cs typeface="Times New Roman" pitchFamily="18" charset="0"/>
              </a:rPr>
              <a:t/>
            </a:r>
            <a:br>
              <a:rPr lang="en-US" sz="2800" b="1" smtClean="0">
                <a:solidFill>
                  <a:srgbClr val="C00000"/>
                </a:solidFill>
                <a:latin typeface="Times New Roman" pitchFamily="18" charset="0"/>
                <a:cs typeface="Times New Roman" pitchFamily="18" charset="0"/>
              </a:rPr>
            </a:br>
            <a:r>
              <a:rPr lang="en-US" sz="2800" b="1" smtClean="0">
                <a:solidFill>
                  <a:srgbClr val="C00000"/>
                </a:solidFill>
                <a:latin typeface="Times New Roman" pitchFamily="18" charset="0"/>
                <a:cs typeface="Times New Roman" pitchFamily="18" charset="0"/>
              </a:rPr>
              <a:t/>
            </a:r>
            <a:br>
              <a:rPr lang="en-US" sz="2800" b="1" smtClean="0">
                <a:solidFill>
                  <a:srgbClr val="C00000"/>
                </a:solidFill>
                <a:latin typeface="Times New Roman" pitchFamily="18" charset="0"/>
                <a:cs typeface="Times New Roman" pitchFamily="18" charset="0"/>
              </a:rPr>
            </a:br>
            <a:r>
              <a:rPr lang="en-US" sz="2800" b="1" smtClean="0">
                <a:solidFill>
                  <a:srgbClr val="00B0F0"/>
                </a:solidFill>
                <a:latin typeface="Times New Roman" pitchFamily="18" charset="0"/>
                <a:cs typeface="Times New Roman" pitchFamily="18" charset="0"/>
              </a:rPr>
              <a:t>TEXTURED LDPE AND HDPE REQUIE SANDWITCHING WHICH IS VERY COSTLY</a:t>
            </a:r>
            <a:endParaRPr lang="en-US" sz="2800" dirty="0" smtClean="0">
              <a:solidFill>
                <a:srgbClr val="00B0F0"/>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709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70C0"/>
                </a:solidFill>
                <a:latin typeface="Times New Roman" panose="02020603050405020304" pitchFamily="18" charset="0"/>
                <a:cs typeface="Times New Roman" panose="02020603050405020304" pitchFamily="18" charset="0"/>
              </a:rPr>
              <a:t>EXPERIENCES OF EXECUTION, OBSERVATIONS AND FINDINGS</a:t>
            </a:r>
            <a:endParaRPr lang="en-US" altLang="en-US" sz="2800" smtClean="0">
              <a:solidFill>
                <a:srgbClr val="0070C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708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3200" b="1" smtClean="0">
                <a:solidFill>
                  <a:srgbClr val="0070C0"/>
                </a:solidFill>
                <a:latin typeface="Times New Roman" panose="02020603050405020304" pitchFamily="18" charset="0"/>
                <a:cs typeface="Times New Roman" panose="02020603050405020304" pitchFamily="18" charset="0"/>
              </a:rPr>
              <a:t>No weed growth, fast execution, no replacement of soil and hence no disturbance to canal banks – extra benefits  </a:t>
            </a:r>
            <a:br>
              <a:rPr lang="en-US" altLang="en-US" sz="3200" b="1" smtClean="0">
                <a:solidFill>
                  <a:srgbClr val="0070C0"/>
                </a:solidFill>
                <a:latin typeface="Times New Roman" panose="02020603050405020304" pitchFamily="18" charset="0"/>
                <a:cs typeface="Times New Roman" panose="02020603050405020304" pitchFamily="18" charset="0"/>
              </a:rPr>
            </a:br>
            <a:r>
              <a:rPr lang="en-US" altLang="en-US" sz="3200" b="1" smtClean="0">
                <a:solidFill>
                  <a:srgbClr val="002060"/>
                </a:solidFill>
                <a:latin typeface="Times New Roman" panose="02020603050405020304" pitchFamily="18" charset="0"/>
                <a:cs typeface="Times New Roman" panose="02020603050405020304" pitchFamily="18" charset="0"/>
              </a:rPr>
              <a:t/>
            </a:r>
            <a:br>
              <a:rPr lang="en-US" altLang="en-US" sz="3200" b="1" smtClean="0">
                <a:solidFill>
                  <a:srgbClr val="002060"/>
                </a:solidFill>
                <a:latin typeface="Times New Roman" panose="02020603050405020304" pitchFamily="18" charset="0"/>
                <a:cs typeface="Times New Roman" panose="02020603050405020304" pitchFamily="18" charset="0"/>
              </a:rPr>
            </a:br>
            <a:r>
              <a:rPr lang="en-US" altLang="en-US" sz="3200" b="1" smtClean="0">
                <a:solidFill>
                  <a:srgbClr val="FF7C80"/>
                </a:solidFill>
                <a:latin typeface="Times New Roman" panose="02020603050405020304" pitchFamily="18" charset="0"/>
                <a:cs typeface="Times New Roman" panose="02020603050405020304" pitchFamily="18" charset="0"/>
              </a:rPr>
              <a:t>Conventional solutions are not always more economical than innovative solutions </a:t>
            </a:r>
            <a:r>
              <a:rPr lang="en-US" altLang="en-US" sz="3200" b="1" smtClean="0">
                <a:solidFill>
                  <a:srgbClr val="002060"/>
                </a:solidFill>
                <a:latin typeface="Times New Roman" panose="02020603050405020304" pitchFamily="18" charset="0"/>
                <a:cs typeface="Times New Roman" panose="02020603050405020304" pitchFamily="18" charset="0"/>
              </a:rPr>
              <a:t/>
            </a:r>
            <a:br>
              <a:rPr lang="en-US" altLang="en-US" sz="3200" b="1" smtClean="0">
                <a:solidFill>
                  <a:srgbClr val="002060"/>
                </a:solidFill>
                <a:latin typeface="Times New Roman" panose="02020603050405020304" pitchFamily="18" charset="0"/>
                <a:cs typeface="Times New Roman" panose="02020603050405020304" pitchFamily="18" charset="0"/>
              </a:rPr>
            </a:br>
            <a:r>
              <a:rPr lang="en-US" altLang="en-US" sz="3200" b="1" smtClean="0">
                <a:solidFill>
                  <a:srgbClr val="002060"/>
                </a:solidFill>
                <a:latin typeface="Times New Roman" panose="02020603050405020304" pitchFamily="18" charset="0"/>
                <a:cs typeface="Times New Roman" panose="02020603050405020304" pitchFamily="18" charset="0"/>
              </a:rPr>
              <a:t/>
            </a:r>
            <a:br>
              <a:rPr lang="en-US" altLang="en-US" sz="3200" b="1" smtClean="0">
                <a:solidFill>
                  <a:srgbClr val="002060"/>
                </a:solidFill>
                <a:latin typeface="Times New Roman" panose="02020603050405020304" pitchFamily="18" charset="0"/>
                <a:cs typeface="Times New Roman" panose="02020603050405020304" pitchFamily="18" charset="0"/>
              </a:rPr>
            </a:br>
            <a:r>
              <a:rPr lang="en-US" altLang="en-US" sz="3200" b="1" smtClean="0">
                <a:solidFill>
                  <a:srgbClr val="00B050"/>
                </a:solidFill>
                <a:latin typeface="Times New Roman" panose="02020603050405020304" pitchFamily="18" charset="0"/>
                <a:cs typeface="Times New Roman" panose="02020603050405020304" pitchFamily="18" charset="0"/>
              </a:rPr>
              <a:t>Resource crunch has forced engineers to think out of box and to put up with available resources with corrections applied  </a:t>
            </a:r>
            <a:br>
              <a:rPr lang="en-US" altLang="en-US" sz="3200" b="1" smtClean="0">
                <a:solidFill>
                  <a:srgbClr val="00B050"/>
                </a:solidFill>
                <a:latin typeface="Times New Roman" panose="02020603050405020304" pitchFamily="18" charset="0"/>
                <a:cs typeface="Times New Roman" panose="02020603050405020304" pitchFamily="18" charset="0"/>
              </a:rPr>
            </a:br>
            <a:r>
              <a:rPr lang="en-US" altLang="en-US" sz="3200" b="1" smtClean="0">
                <a:solidFill>
                  <a:srgbClr val="00B050"/>
                </a:solidFill>
                <a:latin typeface="Times New Roman" panose="02020603050405020304" pitchFamily="18" charset="0"/>
                <a:cs typeface="Times New Roman" panose="02020603050405020304" pitchFamily="18" charset="0"/>
              </a:rPr>
              <a:t/>
            </a:r>
            <a:br>
              <a:rPr lang="en-US" altLang="en-US" sz="3200" b="1" smtClean="0">
                <a:solidFill>
                  <a:srgbClr val="00B050"/>
                </a:solidFill>
                <a:latin typeface="Times New Roman" panose="02020603050405020304" pitchFamily="18" charset="0"/>
                <a:cs typeface="Times New Roman" panose="02020603050405020304" pitchFamily="18" charset="0"/>
              </a:rPr>
            </a:br>
            <a:endParaRPr lang="en-US" altLang="en-US" sz="3200" smtClean="0">
              <a:solidFill>
                <a:srgbClr val="00B050"/>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4754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239124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2800" b="1" smtClean="0">
                <a:solidFill>
                  <a:srgbClr val="002060"/>
                </a:solidFill>
                <a:latin typeface="Times New Roman" panose="02020603050405020304" pitchFamily="18" charset="0"/>
                <a:cs typeface="Times New Roman" panose="02020603050405020304" pitchFamily="18" charset="0"/>
              </a:rPr>
              <a:t>CONTEXTUAL BACKGROUIND</a:t>
            </a:r>
            <a:endParaRPr lang="en-US" altLang="en-US" sz="2800" smtClean="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332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OVERVIEW OF THE PROBLEM</a:t>
            </a:r>
            <a:r>
              <a:rPr lang="en-US" sz="2800" smtClean="0">
                <a:solidFill>
                  <a:schemeClr val="accent6">
                    <a:lumMod val="50000"/>
                  </a:schemeClr>
                </a:solidFill>
                <a:latin typeface="Times New Roman" pitchFamily="18" charset="0"/>
                <a:cs typeface="Times New Roman" pitchFamily="18" charset="0"/>
              </a:rPr>
              <a:t/>
            </a:r>
            <a:br>
              <a:rPr lang="en-US" sz="2800" smtClean="0">
                <a:solidFill>
                  <a:schemeClr val="accent6">
                    <a:lumMod val="50000"/>
                  </a:schemeClr>
                </a:solidFill>
                <a:latin typeface="Times New Roman" pitchFamily="18" charset="0"/>
                <a:cs typeface="Times New Roman" pitchFamily="18" charset="0"/>
              </a:rPr>
            </a:br>
            <a:endParaRPr lang="en-US" sz="2800" dirty="0" smtClean="0">
              <a:solidFill>
                <a:schemeClr val="accent6">
                  <a:lumMod val="50000"/>
                </a:schemeClr>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125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OVERVIEW OF THE PROBLEM</a:t>
            </a:r>
            <a:r>
              <a:rPr lang="en-US" sz="2800" smtClean="0">
                <a:solidFill>
                  <a:schemeClr val="accent6">
                    <a:lumMod val="50000"/>
                  </a:schemeClr>
                </a:solidFill>
                <a:latin typeface="Times New Roman" pitchFamily="18" charset="0"/>
                <a:cs typeface="Times New Roman" pitchFamily="18" charset="0"/>
              </a:rPr>
              <a:t/>
            </a:r>
            <a:br>
              <a:rPr lang="en-US" sz="2800" smtClean="0">
                <a:solidFill>
                  <a:schemeClr val="accent6">
                    <a:lumMod val="50000"/>
                  </a:schemeClr>
                </a:solidFill>
                <a:latin typeface="Times New Roman" pitchFamily="18" charset="0"/>
                <a:cs typeface="Times New Roman" pitchFamily="18" charset="0"/>
              </a:rPr>
            </a:br>
            <a:endParaRPr lang="en-US" sz="2800" dirty="0" smtClean="0">
              <a:solidFill>
                <a:schemeClr val="accent6">
                  <a:lumMod val="50000"/>
                </a:schemeClr>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740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OVERVIEW OF THE PROBLEM</a:t>
            </a:r>
            <a:r>
              <a:rPr lang="en-US" sz="2800" smtClean="0">
                <a:solidFill>
                  <a:schemeClr val="accent6">
                    <a:lumMod val="50000"/>
                  </a:schemeClr>
                </a:solidFill>
                <a:latin typeface="Times New Roman" pitchFamily="18" charset="0"/>
                <a:cs typeface="Times New Roman" pitchFamily="18" charset="0"/>
              </a:rPr>
              <a:t/>
            </a:r>
            <a:br>
              <a:rPr lang="en-US" sz="2800" smtClean="0">
                <a:solidFill>
                  <a:schemeClr val="accent6">
                    <a:lumMod val="50000"/>
                  </a:schemeClr>
                </a:solidFill>
                <a:latin typeface="Times New Roman" pitchFamily="18" charset="0"/>
                <a:cs typeface="Times New Roman" pitchFamily="18" charset="0"/>
              </a:rPr>
            </a:br>
            <a:endParaRPr lang="en-US" sz="2800" dirty="0" smtClean="0">
              <a:solidFill>
                <a:schemeClr val="accent6">
                  <a:lumMod val="50000"/>
                </a:schemeClr>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472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PROCESS OF  DEVELOPMENT OF PROBLEM</a:t>
            </a:r>
            <a:endParaRPr lang="en-US" sz="2800" dirty="0" smtClean="0">
              <a:solidFill>
                <a:schemeClr val="accent6">
                  <a:lumMod val="50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702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PROCESS OF  DEVELOPMENT OF PROBLEM</a:t>
            </a:r>
            <a:endParaRPr lang="en-US" sz="2800" dirty="0" smtClean="0">
              <a:solidFill>
                <a:schemeClr val="accent6">
                  <a:lumMod val="50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4130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defRPr/>
            </a:pPr>
            <a:r>
              <a:rPr lang="en-US" sz="2800" b="1" smtClean="0">
                <a:solidFill>
                  <a:schemeClr val="accent6">
                    <a:lumMod val="50000"/>
                  </a:schemeClr>
                </a:solidFill>
                <a:latin typeface="Times New Roman" pitchFamily="18" charset="0"/>
                <a:cs typeface="Times New Roman" pitchFamily="18" charset="0"/>
              </a:rPr>
              <a:t>PROCESS OF  DEVELOPMENT OF PROBLEM</a:t>
            </a:r>
            <a:endParaRPr lang="en-US" sz="2800" dirty="0" smtClean="0">
              <a:solidFill>
                <a:schemeClr val="accent6">
                  <a:lumMod val="50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7075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Words>
  <Application>Microsoft Office PowerPoint</Application>
  <PresentationFormat>On-screen Show (4:3)</PresentationFormat>
  <Paragraphs>22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ADDRESSING FAILURE OF CANAL EMBANKMENTS IN SWELLING SOILS : A CASE STUDY OF SARDAR SAROVAR PROJECT</vt:lpstr>
      <vt:lpstr>CONTEXTUAL BACKGROUIND</vt:lpstr>
      <vt:lpstr>CONTEXTUAL BACKGROUIND</vt:lpstr>
      <vt:lpstr>OVERVIEW OF THE PROBLEM </vt:lpstr>
      <vt:lpstr>OVERVIEW OF THE PROBLEM </vt:lpstr>
      <vt:lpstr>OVERVIEW OF THE PROBLEM </vt:lpstr>
      <vt:lpstr>PROCESS OF  DEVELOPMENT OF PROBLEM</vt:lpstr>
      <vt:lpstr>PROCESS OF  DEVELOPMENT OF PROBLEM</vt:lpstr>
      <vt:lpstr>PROCESS OF  DEVELOPMENT OF PROBLEM</vt:lpstr>
      <vt:lpstr>PROCESS OF  DEVELOPMENT OF PROBLEM</vt:lpstr>
      <vt:lpstr>CONSIDERATION OF ALTERNATIVE SOLUTIONS</vt:lpstr>
      <vt:lpstr>CONSIDERATION OF ALTERNATIVE SOLUTIONS</vt:lpstr>
      <vt:lpstr>CONSIDERATION OF ALTERNATIVE SOLUTIONS</vt:lpstr>
      <vt:lpstr>IN SOME APPLICATIONS GEMEMBRANE IS USED AS A BARRIER BETWEEN WATER AND SOIL  IN THIS APPLICATION GEOMEMBRANE IS SUPPOSED TO BEHAVE AS A STRUCTURAL ELELEMENT   SELECTION OF RIGHT MATERIAL AND RIGHT PROPERTIES IS IMPORTANT</vt:lpstr>
      <vt:lpstr>CONSIDERATION OF ALTERNATIVE SOLUTIONS</vt:lpstr>
      <vt:lpstr>TECHNO-ECONOMIC EVALUATION OF VARIOUS ALTERNATIVES </vt:lpstr>
      <vt:lpstr>COMPARISON OF DIFFERENT GEOMEMBRANES </vt:lpstr>
      <vt:lpstr>COMPARISON OF DIFFERENT GEOMEMBRANES </vt:lpstr>
      <vt:lpstr>EXPERIENCES OF EXECUTION, OBSERVATIONS AND FINDINGS</vt:lpstr>
      <vt:lpstr>INCREASED THICKNESS OF LDPE AND HDPE MEANS LARGE COST AND HEAVY WEIGHT TO HANDLE ON SITE AND DIFFICULTIES IN HEAT WELDING AND CHAMFERING AT CORNERS   SMOOTH SURFACE OF LDPE AND HDPE AN ANOTHER PROBLEM FOR LINING  TEXTURED LDPE AND HDPE REQUIE SANDWITCHING WHICH IS VERY COSTLY</vt:lpstr>
      <vt:lpstr>EXPERIENCES OF EXECUTION, OBSERVATIONS AND FINDINGS</vt:lpstr>
      <vt:lpstr>No weed growth, fast execution, no replacement of soil and hence no disturbance to canal banks – extra benefits    Conventional solutions are not always more economical than innovative solutions   Resource crunch has forced engineers to think out of box and to put up with available resources with corrections applied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FAILURE OF CANAL EMBANKMENTS IN SWELLING SOILS : A CASE STUDY OF SARDAR SAROVAR PROJECT</dc:title>
  <dc:creator>Mr.Vivek P. Kapadia</dc:creator>
  <cp:lastModifiedBy>Mr.Vivek P. Kapadia</cp:lastModifiedBy>
  <cp:revision>1</cp:revision>
  <dcterms:created xsi:type="dcterms:W3CDTF">2021-07-06T05:30:59Z</dcterms:created>
  <dcterms:modified xsi:type="dcterms:W3CDTF">2021-07-06T05:30:59Z</dcterms:modified>
</cp:coreProperties>
</file>