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F7A6-1CCA-4587-9CE8-9A0721BCF1B2}" type="datetimeFigureOut">
              <a:rPr lang="en-IN" smtClean="0"/>
              <a:t>03-05-2020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9BFA4-D50D-4E0E-958B-564F3C90C5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43828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3F7A6-1CCA-4587-9CE8-9A0721BCF1B2}" type="datetimeFigureOut">
              <a:rPr lang="en-IN" smtClean="0"/>
              <a:t>03-05-2020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9BFA4-D50D-4E0E-958B-564F3C90C5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030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b="1" smtClean="0">
                <a:solidFill>
                  <a:srgbClr val="0070C0"/>
                </a:solidFill>
                <a:latin typeface="Book Antiqua" panose="02040602050305030304" pitchFamily="18" charset="0"/>
              </a:rPr>
              <a:t>INNOVATIVE GEOSYNTHETIC APPLICATIONS IN HYDRAULIC STRUCTURES </a:t>
            </a:r>
            <a:endParaRPr lang="en-US" altLang="en-US" sz="2800" smtClean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569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 b="1" smtClean="0">
                <a:solidFill>
                  <a:srgbClr val="C00000"/>
                </a:solidFill>
                <a:latin typeface="Book Antiqua" panose="02040602050305030304" pitchFamily="18" charset="0"/>
              </a:rPr>
              <a:t>HISTORY OF CANAL EMBANKMENT FAILURE</a:t>
            </a:r>
            <a:endParaRPr lang="en-US" altLang="en-US" sz="2800" b="1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78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 b="1" smtClean="0">
                <a:solidFill>
                  <a:srgbClr val="C00000"/>
                </a:solidFill>
                <a:latin typeface="Book Antiqua" panose="02040602050305030304" pitchFamily="18" charset="0"/>
              </a:rPr>
              <a:t>HISTORY OF CANAL EMBANKMENT FAILURE</a:t>
            </a:r>
            <a:endParaRPr lang="en-US" altLang="en-US" sz="2800" b="1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462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 b="1" smtClean="0">
                <a:solidFill>
                  <a:srgbClr val="C00000"/>
                </a:solidFill>
                <a:latin typeface="Book Antiqua" panose="02040602050305030304" pitchFamily="18" charset="0"/>
              </a:rPr>
              <a:t>HISTORY OF CANAL EMBANKMENT FAILURE</a:t>
            </a:r>
            <a:endParaRPr lang="en-US" altLang="en-US" sz="2800" b="1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802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ZW" altLang="en-US" sz="2800" b="1" smtClean="0">
                <a:solidFill>
                  <a:srgbClr val="CC6600"/>
                </a:solidFill>
                <a:latin typeface="Book Antiqua" panose="02040602050305030304" pitchFamily="18" charset="0"/>
              </a:rPr>
              <a:t>ANALYSIS OF AS BUILT SECTION AND </a:t>
            </a:r>
            <a:r>
              <a:rPr lang="en-US" altLang="en-US" sz="2800" b="1" smtClean="0">
                <a:solidFill>
                  <a:srgbClr val="CC6600"/>
                </a:solidFill>
                <a:latin typeface="Book Antiqua" panose="02040602050305030304" pitchFamily="18" charset="0"/>
              </a:rPr>
              <a:t>SHORTCOMINGS FOUND IN THE EMBANKMENT</a:t>
            </a:r>
            <a:endParaRPr lang="en-US" altLang="en-US" sz="2800" b="1" smtClean="0">
              <a:solidFill>
                <a:srgbClr val="CC6600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301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 b="1" smtClean="0">
                <a:solidFill>
                  <a:srgbClr val="0070C0"/>
                </a:solidFill>
                <a:latin typeface="Book Antiqua" panose="02040602050305030304" pitchFamily="18" charset="0"/>
              </a:rPr>
              <a:t>DESIGN FEATURES OF MAIN CANAL</a:t>
            </a:r>
            <a:endParaRPr lang="en-US" altLang="en-US" sz="2800" b="1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84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ZW" altLang="en-US" sz="2800" b="1" smtClean="0">
                <a:solidFill>
                  <a:srgbClr val="CC6600"/>
                </a:solidFill>
                <a:latin typeface="Book Antiqua" panose="02040602050305030304" pitchFamily="18" charset="0"/>
              </a:rPr>
              <a:t>ANALYSIS OF AS BUILT SECTION AND </a:t>
            </a:r>
            <a:r>
              <a:rPr lang="en-US" altLang="en-US" sz="2800" b="1" smtClean="0">
                <a:solidFill>
                  <a:srgbClr val="CC6600"/>
                </a:solidFill>
                <a:latin typeface="Book Antiqua" panose="02040602050305030304" pitchFamily="18" charset="0"/>
              </a:rPr>
              <a:t>SHORTCOMINGS FOUND IN THE EMBANKMENT</a:t>
            </a:r>
            <a:endParaRPr lang="en-US" altLang="en-US" sz="2800" b="1" smtClean="0">
              <a:solidFill>
                <a:srgbClr val="CC6600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306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ZW" altLang="en-US" sz="2800" b="1" smtClean="0">
                <a:solidFill>
                  <a:srgbClr val="CC6600"/>
                </a:solidFill>
                <a:latin typeface="Book Antiqua" panose="02040602050305030304" pitchFamily="18" charset="0"/>
              </a:rPr>
              <a:t>ANALYSIS OF AS BUILT SECTION AND </a:t>
            </a:r>
            <a:r>
              <a:rPr lang="en-US" altLang="en-US" sz="2800" b="1" smtClean="0">
                <a:solidFill>
                  <a:srgbClr val="CC6600"/>
                </a:solidFill>
                <a:latin typeface="Book Antiqua" panose="02040602050305030304" pitchFamily="18" charset="0"/>
              </a:rPr>
              <a:t>SHORTCOMINGS FOUND IN THE EMBANKMENT</a:t>
            </a:r>
            <a:endParaRPr lang="en-US" altLang="en-US" sz="2800" b="1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114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2800" b="1" smtClean="0">
                <a:solidFill>
                  <a:srgbClr val="002060"/>
                </a:solidFill>
                <a:latin typeface="Book Antiqua" panose="02040602050305030304" pitchFamily="18" charset="0"/>
              </a:rPr>
              <a:t>ISSUES WITH RESTORATION OF CANAL EMBANKMENT</a:t>
            </a:r>
            <a:endParaRPr lang="en-US" altLang="en-US" sz="2800" b="1" smtClean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675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ZW" altLang="en-US" sz="2800" b="1" smtClean="0">
                <a:solidFill>
                  <a:srgbClr val="7030A0"/>
                </a:solidFill>
                <a:latin typeface="Book Antiqua" panose="02040602050305030304" pitchFamily="18" charset="0"/>
              </a:rPr>
              <a:t>GEOREINFORCED EMBANKMENT AS A SOLUTION</a:t>
            </a:r>
            <a:endParaRPr lang="en-US" altLang="en-US" sz="2800" b="1" smtClean="0"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006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ZW" altLang="en-US" sz="2800" b="1" smtClean="0">
                <a:solidFill>
                  <a:srgbClr val="7030A0"/>
                </a:solidFill>
                <a:latin typeface="Book Antiqua" panose="02040602050305030304" pitchFamily="18" charset="0"/>
              </a:rPr>
              <a:t>GEOREINFORCED EMBANKMENT AS A SOLUTION</a:t>
            </a:r>
            <a:endParaRPr lang="en-US" altLang="en-US" sz="2800" b="1" smtClean="0"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136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 b="1" smtClean="0">
                <a:solidFill>
                  <a:srgbClr val="00206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INDEPENDENCE ONWARDS </a:t>
            </a:r>
            <a:r>
              <a:rPr lang="en-IN" altLang="en-US" sz="2800" b="1" smtClean="0">
                <a:solidFill>
                  <a:srgbClr val="00206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–</a:t>
            </a:r>
            <a:r>
              <a:rPr lang="en-US" altLang="en-US" sz="2800" b="1" smtClean="0">
                <a:solidFill>
                  <a:srgbClr val="00206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A THORNY WAY</a:t>
            </a:r>
            <a:endParaRPr lang="en-US" altLang="en-US" sz="2800" smtClean="0">
              <a:solidFill>
                <a:srgbClr val="002060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0869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25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2800" b="1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CONCEPT OF REINFORCED EARTHEN EMBANKMENT</a:t>
            </a:r>
            <a:endParaRPr lang="en-IN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1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2800" b="1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CONCEPT OF REINFORCED EARTHEN EMBANKMENT</a:t>
            </a:r>
            <a:endParaRPr lang="en-IN" sz="28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6044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2800" b="1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CONCEPT OF REINFORCED EARTHEN EMBANKMENT</a:t>
            </a:r>
            <a:endParaRPr lang="en-IN" sz="28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562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2800" b="1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CONCEPT OF REINFORCED EARTHEN EMBANKMENT</a:t>
            </a:r>
            <a:endParaRPr lang="en-IN" sz="28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7522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ZW" altLang="en-US" sz="2800" b="1" smtClean="0">
                <a:solidFill>
                  <a:srgbClr val="7030A0"/>
                </a:solidFill>
                <a:latin typeface="Book Antiqua" panose="02040602050305030304" pitchFamily="18" charset="0"/>
              </a:rPr>
              <a:t>GEOREINFORCED EMBANKMENT AS A SOLUTION</a:t>
            </a:r>
            <a:endParaRPr lang="en-US" altLang="en-US" sz="2800" b="1" smtClean="0"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290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ZW" altLang="en-US" sz="2800" b="1" smtClean="0">
                <a:solidFill>
                  <a:srgbClr val="7030A0"/>
                </a:solidFill>
                <a:latin typeface="Book Antiqua" panose="02040602050305030304" pitchFamily="18" charset="0"/>
              </a:rPr>
              <a:t>EXECUTION OF RESTORATION</a:t>
            </a:r>
            <a:endParaRPr lang="en-US" altLang="en-US" sz="2800" b="1" smtClean="0"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4488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ZW" altLang="en-US" sz="2800" b="1" smtClean="0">
                <a:solidFill>
                  <a:srgbClr val="7030A0"/>
                </a:solidFill>
                <a:latin typeface="Book Antiqua" panose="02040602050305030304" pitchFamily="18" charset="0"/>
              </a:rPr>
              <a:t>RESTORATION COMPLETED</a:t>
            </a:r>
            <a:endParaRPr lang="en-US" altLang="en-US" sz="2800" b="1" smtClean="0"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1352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8539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CONTEXTUAL BACKGROUIND</a:t>
            </a:r>
            <a:endParaRPr lang="en-US" altLang="en-US" sz="28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78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 b="1" smtClean="0">
                <a:solidFill>
                  <a:srgbClr val="00B05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POST INDEPENDENCE ERA </a:t>
            </a:r>
            <a:r>
              <a:rPr lang="en-IN" altLang="en-US" sz="2800" b="1" smtClean="0">
                <a:solidFill>
                  <a:srgbClr val="00B05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–</a:t>
            </a:r>
            <a:r>
              <a:rPr lang="en-US" altLang="en-US" sz="2800" b="1" smtClean="0">
                <a:solidFill>
                  <a:srgbClr val="00B05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PRIORITY TO FOOD SECURITY</a:t>
            </a:r>
            <a:endParaRPr lang="en-US" altLang="en-US" sz="2800" smtClean="0">
              <a:solidFill>
                <a:srgbClr val="00B050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4500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CONTEXTUAL BACKGROUIND</a:t>
            </a:r>
            <a:endParaRPr lang="en-US" altLang="en-US" sz="28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1889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2800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OVERVIEW OF THE PROBLEM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3614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en-US" sz="2800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OVERVIEW OF THE PROBLEM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129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 FOR RESTORATION</a:t>
            </a:r>
            <a:endParaRPr lang="en-US" altLang="en-US" sz="2800" smtClean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725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EXECUTION OF RESTORATION</a:t>
            </a:r>
            <a:endParaRPr lang="en-US" altLang="en-US" sz="2800" smtClean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988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EXECUTION OF RESTORATION</a:t>
            </a:r>
            <a:endParaRPr lang="en-US" altLang="en-US" sz="2800" smtClean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796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EXECUTION OF RESTORATION</a:t>
            </a:r>
            <a:endParaRPr lang="en-US" altLang="en-US" sz="28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215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EXECUTION OF RESTORATION</a:t>
            </a:r>
            <a:endParaRPr lang="en-US" altLang="en-US" sz="28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308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EXECUTION OF RESTORATION</a:t>
            </a:r>
            <a:endParaRPr lang="en-US" altLang="en-US" sz="28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9141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EXECUTION OF RESTORATION</a:t>
            </a:r>
            <a:endParaRPr lang="en-US" altLang="en-US" sz="28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148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 b="1" smtClean="0">
                <a:solidFill>
                  <a:srgbClr val="00B05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POST INDEPENDENCE ERA </a:t>
            </a:r>
            <a:r>
              <a:rPr lang="en-IN" altLang="en-US" sz="2800" b="1" smtClean="0">
                <a:solidFill>
                  <a:srgbClr val="00B05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–</a:t>
            </a:r>
            <a:r>
              <a:rPr lang="en-US" altLang="en-US" sz="2800" b="1" smtClean="0">
                <a:solidFill>
                  <a:srgbClr val="00B05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PRIORITY TO FOOD SECURITY</a:t>
            </a:r>
            <a:endParaRPr lang="en-US" altLang="en-US" sz="2800" smtClean="0">
              <a:solidFill>
                <a:srgbClr val="00B050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942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2800" b="1" smtClean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RESTORATION COMPLETED</a:t>
            </a:r>
            <a:endParaRPr lang="en-IN" sz="2800" dirty="0">
              <a:solidFill>
                <a:schemeClr val="accent5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0829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757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altLang="en-US" sz="2800" b="1" smtClean="0">
                <a:latin typeface="Book Antiqua" panose="02040602050305030304" pitchFamily="18" charset="0"/>
              </a:rPr>
              <a:t>INTRODUCTION TO PROBLEM </a:t>
            </a:r>
            <a:endParaRPr lang="en-IN" altLang="en-US" sz="2800" b="1" smtClean="0">
              <a:latin typeface="Book Antiqua" panose="0204060205030503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2786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altLang="en-US" sz="2800" b="1" smtClean="0">
                <a:latin typeface="Book Antiqua" panose="02040602050305030304" pitchFamily="18" charset="0"/>
              </a:rPr>
              <a:t>INTRODUCTION TO PROBLEM </a:t>
            </a:r>
            <a:endParaRPr lang="en-IN" altLang="en-US" sz="28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0598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altLang="en-US" sz="2800" b="1" smtClean="0">
                <a:solidFill>
                  <a:srgbClr val="0070C0"/>
                </a:solidFill>
                <a:latin typeface="Book Antiqua" panose="02040602050305030304" pitchFamily="18" charset="0"/>
              </a:rPr>
              <a:t>DESIGN OF SOLUTION</a:t>
            </a:r>
            <a:endParaRPr lang="en-IN" altLang="en-US" sz="2800" b="1" smtClean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0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altLang="en-US" sz="2800" b="1" smtClean="0">
                <a:solidFill>
                  <a:srgbClr val="7030A0"/>
                </a:solidFill>
                <a:latin typeface="Book Antiqua" panose="02040602050305030304" pitchFamily="18" charset="0"/>
              </a:rPr>
              <a:t>EXECUTION OF SOLUTION</a:t>
            </a:r>
            <a:endParaRPr lang="en-IN" altLang="en-US" sz="2800" b="1" smtClean="0"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761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altLang="en-US" sz="2800" b="1" smtClean="0">
                <a:solidFill>
                  <a:srgbClr val="00B0F0"/>
                </a:solidFill>
                <a:latin typeface="Book Antiqua" panose="02040602050305030304" pitchFamily="18" charset="0"/>
              </a:rPr>
              <a:t>PERFORMANCE AFTER REPAIRS</a:t>
            </a:r>
            <a:endParaRPr lang="en-IN" altLang="en-US" sz="2800" b="1" smtClean="0">
              <a:solidFill>
                <a:srgbClr val="00B0F0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1856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016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186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 b="1" smtClean="0">
                <a:solidFill>
                  <a:srgbClr val="0070C0"/>
                </a:solidFill>
                <a:latin typeface="Book Antiqua" panose="02040602050305030304" pitchFamily="18" charset="0"/>
              </a:rPr>
              <a:t>CASE STUDY – 1 </a:t>
            </a:r>
            <a:br>
              <a:rPr lang="en-US" altLang="en-US" sz="2800" b="1" smtClean="0">
                <a:solidFill>
                  <a:srgbClr val="0070C0"/>
                </a:solidFill>
                <a:latin typeface="Book Antiqua" panose="02040602050305030304" pitchFamily="18" charset="0"/>
              </a:rPr>
            </a:br>
            <a:r>
              <a:rPr lang="en-US" altLang="en-US" sz="2800" smtClean="0">
                <a:solidFill>
                  <a:srgbClr val="0070C0"/>
                </a:solidFill>
                <a:latin typeface="Book Antiqua" panose="02040602050305030304" pitchFamily="18" charset="0"/>
              </a:rPr>
              <a:t/>
            </a:r>
            <a:br>
              <a:rPr lang="en-US" altLang="en-US" sz="2800" smtClean="0">
                <a:solidFill>
                  <a:srgbClr val="0070C0"/>
                </a:solidFill>
                <a:latin typeface="Book Antiqua" panose="02040602050305030304" pitchFamily="18" charset="0"/>
              </a:rPr>
            </a:br>
            <a:r>
              <a:rPr lang="en-US" altLang="en-US" sz="2800" b="1" smtClean="0">
                <a:solidFill>
                  <a:srgbClr val="002060"/>
                </a:solidFill>
                <a:latin typeface="Book Antiqua" panose="02040602050305030304" pitchFamily="18" charset="0"/>
              </a:rPr>
              <a:t>RESTORATION OF BREACHED SECTION OF NARMADA MAIN CANAL </a:t>
            </a:r>
            <a:endParaRPr lang="en-US" altLang="en-US" sz="2800" smtClean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007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2800" b="1" smtClean="0">
                <a:solidFill>
                  <a:srgbClr val="002060"/>
                </a:solidFill>
                <a:latin typeface="Book Antiqua" panose="02040602050305030304" pitchFamily="18" charset="0"/>
              </a:rPr>
              <a:t>INTRODUCTION OF NARMADA MAIN CANAL</a:t>
            </a:r>
            <a:endParaRPr lang="en-IN" altLang="en-US" sz="2800" smtClean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961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 b="1" smtClean="0">
                <a:solidFill>
                  <a:srgbClr val="0070C0"/>
                </a:solidFill>
                <a:latin typeface="Book Antiqua" panose="02040602050305030304" pitchFamily="18" charset="0"/>
              </a:rPr>
              <a:t>DESIGN FEATURES OF MAIN CANAL</a:t>
            </a:r>
            <a:endParaRPr lang="en-US" altLang="en-US" sz="2800" b="1" smtClean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808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 b="1" smtClean="0">
                <a:solidFill>
                  <a:srgbClr val="C00000"/>
                </a:solidFill>
                <a:latin typeface="Book Antiqua" panose="02040602050305030304" pitchFamily="18" charset="0"/>
              </a:rPr>
              <a:t>HISTORY OF CANAL EMBANKMENT FAILURE</a:t>
            </a:r>
            <a:endParaRPr lang="en-US" altLang="en-US" sz="2800" b="1" smtClean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838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</Words>
  <Application>Microsoft Office PowerPoint</Application>
  <PresentationFormat>Widescreen</PresentationFormat>
  <Paragraphs>42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Book Antiqua</vt:lpstr>
      <vt:lpstr>Calibri</vt:lpstr>
      <vt:lpstr>Calibri Light</vt:lpstr>
      <vt:lpstr>Times New Roman</vt:lpstr>
      <vt:lpstr>Office Theme</vt:lpstr>
      <vt:lpstr>INNOVATIVE GEOSYNTHETIC APPLICATIONS IN HYDRAULIC STRUCTURES </vt:lpstr>
      <vt:lpstr>INDEPENDENCE ONWARDS – A THORNY WAY</vt:lpstr>
      <vt:lpstr>POST INDEPENDENCE ERA – PRIORITY TO FOOD SECURITY</vt:lpstr>
      <vt:lpstr>POST INDEPENDENCE ERA – PRIORITY TO FOOD SECURITY</vt:lpstr>
      <vt:lpstr>PowerPoint Presentation</vt:lpstr>
      <vt:lpstr>CASE STUDY – 1   RESTORATION OF BREACHED SECTION OF NARMADA MAIN CANAL </vt:lpstr>
      <vt:lpstr>INTRODUCTION OF NARMADA MAIN CANAL</vt:lpstr>
      <vt:lpstr>DESIGN FEATURES OF MAIN CANAL</vt:lpstr>
      <vt:lpstr>HISTORY OF CANAL EMBANKMENT FAILURE</vt:lpstr>
      <vt:lpstr>HISTORY OF CANAL EMBANKMENT FAILURE</vt:lpstr>
      <vt:lpstr>HISTORY OF CANAL EMBANKMENT FAILURE</vt:lpstr>
      <vt:lpstr>HISTORY OF CANAL EMBANKMENT FAILURE</vt:lpstr>
      <vt:lpstr>ANALYSIS OF AS BUILT SECTION AND SHORTCOMINGS FOUND IN THE EMBANKMENT</vt:lpstr>
      <vt:lpstr>DESIGN FEATURES OF MAIN CANAL</vt:lpstr>
      <vt:lpstr>ANALYSIS OF AS BUILT SECTION AND SHORTCOMINGS FOUND IN THE EMBANKMENT</vt:lpstr>
      <vt:lpstr>ANALYSIS OF AS BUILT SECTION AND SHORTCOMINGS FOUND IN THE EMBANKMENT</vt:lpstr>
      <vt:lpstr>ISSUES WITH RESTORATION OF CANAL EMBANKMENT</vt:lpstr>
      <vt:lpstr>GEOREINFORCED EMBANKMENT AS A SOLUTION</vt:lpstr>
      <vt:lpstr>GEOREINFORCED EMBANKMENT AS A SOLUTION</vt:lpstr>
      <vt:lpstr>PowerPoint Presentation</vt:lpstr>
      <vt:lpstr>CONCEPT OF REINFORCED EARTHEN EMBANKMENT</vt:lpstr>
      <vt:lpstr>CONCEPT OF REINFORCED EARTHEN EMBANKMENT</vt:lpstr>
      <vt:lpstr>CONCEPT OF REINFORCED EARTHEN EMBANKMENT</vt:lpstr>
      <vt:lpstr>CONCEPT OF REINFORCED EARTHEN EMBANKMENT</vt:lpstr>
      <vt:lpstr>GEOREINFORCED EMBANKMENT AS A SOLUTION</vt:lpstr>
      <vt:lpstr>EXECUTION OF RESTORATION</vt:lpstr>
      <vt:lpstr>RESTORATION COMPLETED</vt:lpstr>
      <vt:lpstr>PowerPoint Presentation</vt:lpstr>
      <vt:lpstr>CONTEXTUAL BACKGROUIND</vt:lpstr>
      <vt:lpstr>CONTEXTUAL BACKGROUIND</vt:lpstr>
      <vt:lpstr>OVERVIEW OF THE PROBLEM</vt:lpstr>
      <vt:lpstr>OVERVIEW OF THE PROBLEM</vt:lpstr>
      <vt:lpstr>STRATEGY FOR RESTORATION</vt:lpstr>
      <vt:lpstr>EXECUTION OF RESTORATION</vt:lpstr>
      <vt:lpstr>EXECUTION OF RESTORATION</vt:lpstr>
      <vt:lpstr>EXECUTION OF RESTORATION</vt:lpstr>
      <vt:lpstr>EXECUTION OF RESTORATION</vt:lpstr>
      <vt:lpstr>EXECUTION OF RESTORATION</vt:lpstr>
      <vt:lpstr>EXECUTION OF RESTORATION</vt:lpstr>
      <vt:lpstr>RESTORATION COMPLETED</vt:lpstr>
      <vt:lpstr>PowerPoint Presentation</vt:lpstr>
      <vt:lpstr>INTRODUCTION TO PROBLEM </vt:lpstr>
      <vt:lpstr>INTRODUCTION TO PROBLEM </vt:lpstr>
      <vt:lpstr>DESIGN OF SOLUTION</vt:lpstr>
      <vt:lpstr>EXECUTION OF SOLUTION</vt:lpstr>
      <vt:lpstr>PERFORMANCE AFTER REPAIRS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INNOVATIVE GEOSYNTHETIC APPLICATIONS IN HYDRAULIC STRUCTURES </dc:title>
  <dc:creator>Dell</dc:creator>
  <cp:lastModifiedBy>Dell</cp:lastModifiedBy>
  <cp:revision>1</cp:revision>
  <dcterms:created xsi:type="dcterms:W3CDTF">2020-05-03T03:29:01Z</dcterms:created>
  <dcterms:modified xsi:type="dcterms:W3CDTF">2020-05-03T03:29:01Z</dcterms:modified>
</cp:coreProperties>
</file>